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Hewitt Bold" charset="1" panose="000000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https://www.currenthealth.com" TargetMode="External" Type="http://schemas.openxmlformats.org/officeDocument/2006/relationships/hyperlink"/><Relationship Id="rId5" Target="https://www.currenthealth.com" TargetMode="External" Type="http://schemas.openxmlformats.org/officeDocument/2006/relationships/hyperlink"/><Relationship Id="rId6" Target="https://www.datos-health.com" TargetMode="External" Type="http://schemas.openxmlformats.org/officeDocument/2006/relationships/hyperlink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823" y="1028700"/>
            <a:ext cx="17177178" cy="8925614"/>
            <a:chOff x="0" y="0"/>
            <a:chExt cx="4524031" cy="2350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030" cy="2350779"/>
            </a:xfrm>
            <a:custGeom>
              <a:avLst/>
              <a:gdLst/>
              <a:ahLst/>
              <a:cxnLst/>
              <a:rect r="r" b="b" t="t" l="l"/>
              <a:pathLst>
                <a:path h="2350779" w="4524030">
                  <a:moveTo>
                    <a:pt x="6761" y="0"/>
                  </a:moveTo>
                  <a:lnTo>
                    <a:pt x="4517270" y="0"/>
                  </a:lnTo>
                  <a:cubicBezTo>
                    <a:pt x="4521004" y="0"/>
                    <a:pt x="4524030" y="3027"/>
                    <a:pt x="4524030" y="6761"/>
                  </a:cubicBezTo>
                  <a:lnTo>
                    <a:pt x="4524030" y="2344018"/>
                  </a:lnTo>
                  <a:cubicBezTo>
                    <a:pt x="4524030" y="2347752"/>
                    <a:pt x="4521004" y="2350779"/>
                    <a:pt x="4517270" y="2350779"/>
                  </a:cubicBezTo>
                  <a:lnTo>
                    <a:pt x="6761" y="2350779"/>
                  </a:lnTo>
                  <a:cubicBezTo>
                    <a:pt x="3027" y="2350779"/>
                    <a:pt x="0" y="2347752"/>
                    <a:pt x="0" y="2344018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4031" cy="23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6795"/>
            <a:ext cx="7623935" cy="9850205"/>
          </a:xfrm>
          <a:custGeom>
            <a:avLst/>
            <a:gdLst/>
            <a:ahLst/>
            <a:cxnLst/>
            <a:rect r="r" b="b" t="t" l="l"/>
            <a:pathLst>
              <a:path h="9850205" w="7623935">
                <a:moveTo>
                  <a:pt x="7623935" y="0"/>
                </a:moveTo>
                <a:lnTo>
                  <a:pt x="0" y="0"/>
                </a:lnTo>
                <a:lnTo>
                  <a:pt x="0" y="9850205"/>
                </a:lnTo>
                <a:lnTo>
                  <a:pt x="7623935" y="9850205"/>
                </a:lnTo>
                <a:lnTo>
                  <a:pt x="7623935" y="0"/>
                </a:lnTo>
                <a:close/>
              </a:path>
            </a:pathLst>
          </a:custGeom>
          <a:blipFill>
            <a:blip r:embed="rId3"/>
            <a:stretch>
              <a:fillRect l="0" t="0" r="-1902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4649" y="7920833"/>
            <a:ext cx="10297263" cy="2028128"/>
            <a:chOff x="0" y="0"/>
            <a:chExt cx="2712036" cy="53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2036" cy="534157"/>
            </a:xfrm>
            <a:custGeom>
              <a:avLst/>
              <a:gdLst/>
              <a:ahLst/>
              <a:cxnLst/>
              <a:rect r="r" b="b" t="t" l="l"/>
              <a:pathLst>
                <a:path h="534157" w="2712036">
                  <a:moveTo>
                    <a:pt x="11278" y="0"/>
                  </a:moveTo>
                  <a:lnTo>
                    <a:pt x="2700759" y="0"/>
                  </a:lnTo>
                  <a:cubicBezTo>
                    <a:pt x="2703750" y="0"/>
                    <a:pt x="2706618" y="1188"/>
                    <a:pt x="2708733" y="3303"/>
                  </a:cubicBezTo>
                  <a:cubicBezTo>
                    <a:pt x="2710848" y="5418"/>
                    <a:pt x="2712036" y="8287"/>
                    <a:pt x="2712036" y="11278"/>
                  </a:cubicBezTo>
                  <a:lnTo>
                    <a:pt x="2712036" y="522880"/>
                  </a:lnTo>
                  <a:cubicBezTo>
                    <a:pt x="2712036" y="525871"/>
                    <a:pt x="2710848" y="528739"/>
                    <a:pt x="2708733" y="530854"/>
                  </a:cubicBezTo>
                  <a:cubicBezTo>
                    <a:pt x="2706618" y="532969"/>
                    <a:pt x="2703750" y="534157"/>
                    <a:pt x="2700759" y="534157"/>
                  </a:cubicBezTo>
                  <a:lnTo>
                    <a:pt x="11278" y="534157"/>
                  </a:lnTo>
                  <a:cubicBezTo>
                    <a:pt x="5049" y="534157"/>
                    <a:pt x="0" y="529108"/>
                    <a:pt x="0" y="522880"/>
                  </a:cubicBezTo>
                  <a:lnTo>
                    <a:pt x="0" y="11278"/>
                  </a:lnTo>
                  <a:cubicBezTo>
                    <a:pt x="0" y="8287"/>
                    <a:pt x="1188" y="5418"/>
                    <a:pt x="3303" y="3303"/>
                  </a:cubicBezTo>
                  <a:cubicBezTo>
                    <a:pt x="5418" y="1188"/>
                    <a:pt x="8287" y="0"/>
                    <a:pt x="11278" y="0"/>
                  </a:cubicBezTo>
                  <a:close/>
                </a:path>
              </a:pathLst>
            </a:custGeom>
            <a:solidFill>
              <a:srgbClr val="80C5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2036" cy="57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24738" y="8090558"/>
            <a:ext cx="1438585" cy="1614738"/>
          </a:xfrm>
          <a:custGeom>
            <a:avLst/>
            <a:gdLst/>
            <a:ahLst/>
            <a:cxnLst/>
            <a:rect r="r" b="b" t="t" l="l"/>
            <a:pathLst>
              <a:path h="1614738" w="1438585">
                <a:moveTo>
                  <a:pt x="0" y="0"/>
                </a:moveTo>
                <a:lnTo>
                  <a:pt x="1438584" y="0"/>
                </a:lnTo>
                <a:lnTo>
                  <a:pt x="1438584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2419" y="8090558"/>
            <a:ext cx="850155" cy="1617942"/>
          </a:xfrm>
          <a:custGeom>
            <a:avLst/>
            <a:gdLst/>
            <a:ahLst/>
            <a:cxnLst/>
            <a:rect r="r" b="b" t="t" l="l"/>
            <a:pathLst>
              <a:path h="1617942" w="850155">
                <a:moveTo>
                  <a:pt x="0" y="0"/>
                </a:moveTo>
                <a:lnTo>
                  <a:pt x="850155" y="0"/>
                </a:lnTo>
                <a:lnTo>
                  <a:pt x="850155" y="1617943"/>
                </a:lnTo>
                <a:lnTo>
                  <a:pt x="0" y="1617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34549" y="8090558"/>
            <a:ext cx="1707896" cy="1614738"/>
          </a:xfrm>
          <a:custGeom>
            <a:avLst/>
            <a:gdLst/>
            <a:ahLst/>
            <a:cxnLst/>
            <a:rect r="r" b="b" t="t" l="l"/>
            <a:pathLst>
              <a:path h="1614738" w="1707896">
                <a:moveTo>
                  <a:pt x="0" y="0"/>
                </a:moveTo>
                <a:lnTo>
                  <a:pt x="1707896" y="0"/>
                </a:lnTo>
                <a:lnTo>
                  <a:pt x="1707896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500" y="8428798"/>
            <a:ext cx="2263141" cy="1279703"/>
          </a:xfrm>
          <a:custGeom>
            <a:avLst/>
            <a:gdLst/>
            <a:ahLst/>
            <a:cxnLst/>
            <a:rect r="r" b="b" t="t" l="l"/>
            <a:pathLst>
              <a:path h="1279703" w="2263141">
                <a:moveTo>
                  <a:pt x="0" y="0"/>
                </a:moveTo>
                <a:lnTo>
                  <a:pt x="2263141" y="0"/>
                </a:lnTo>
                <a:lnTo>
                  <a:pt x="2263141" y="1279703"/>
                </a:lnTo>
                <a:lnTo>
                  <a:pt x="0" y="12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5614" y="1295767"/>
            <a:ext cx="9786805" cy="122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</a:t>
            </a: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rtual Care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3733" y="3528595"/>
            <a:ext cx="3834519" cy="4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3733" y="4193090"/>
            <a:ext cx="5015439" cy="13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Shay Sason </a:t>
            </a:r>
          </a:p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Gabrielle Maor 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83733" y="2259110"/>
            <a:ext cx="5657541" cy="12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7611" strike="noStrike" u="non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from 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7724">
            <a:off x="8363952" y="820408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5070" y="3446697"/>
            <a:ext cx="8604305" cy="1579239"/>
            <a:chOff x="0" y="0"/>
            <a:chExt cx="2266154" cy="41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6154" cy="415931"/>
            </a:xfrm>
            <a:custGeom>
              <a:avLst/>
              <a:gdLst/>
              <a:ahLst/>
              <a:cxnLst/>
              <a:rect r="r" b="b" t="t" l="l"/>
              <a:pathLst>
                <a:path h="415931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404234"/>
                  </a:lnTo>
                  <a:cubicBezTo>
                    <a:pt x="2266154" y="407337"/>
                    <a:pt x="2264922" y="410312"/>
                    <a:pt x="2262728" y="412505"/>
                  </a:cubicBezTo>
                  <a:cubicBezTo>
                    <a:pt x="2260535" y="414699"/>
                    <a:pt x="2257559" y="415931"/>
                    <a:pt x="2254457" y="415931"/>
                  </a:cubicBezTo>
                  <a:lnTo>
                    <a:pt x="11697" y="415931"/>
                  </a:lnTo>
                  <a:cubicBezTo>
                    <a:pt x="8595" y="415931"/>
                    <a:pt x="5620" y="414699"/>
                    <a:pt x="3426" y="412505"/>
                  </a:cubicBezTo>
                  <a:cubicBezTo>
                    <a:pt x="1232" y="410312"/>
                    <a:pt x="0" y="407337"/>
                    <a:pt x="0" y="404234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266154" cy="3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1634868" y="4306430"/>
            <a:ext cx="6532729" cy="5879456"/>
          </a:xfrm>
          <a:custGeom>
            <a:avLst/>
            <a:gdLst/>
            <a:ahLst/>
            <a:cxnLst/>
            <a:rect r="r" b="b" t="t" l="l"/>
            <a:pathLst>
              <a:path h="5879456" w="6532729">
                <a:moveTo>
                  <a:pt x="6532729" y="0"/>
                </a:moveTo>
                <a:lnTo>
                  <a:pt x="0" y="0"/>
                </a:lnTo>
                <a:lnTo>
                  <a:pt x="0" y="5879455"/>
                </a:lnTo>
                <a:lnTo>
                  <a:pt x="6532729" y="5879455"/>
                </a:lnTo>
                <a:lnTo>
                  <a:pt x="6532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6306" y="3640588"/>
            <a:ext cx="7562884" cy="13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Multi-modal classifier for Normal / Improvement / Deterioration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Fuse structured vitals + free-text complaints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2137" y="731185"/>
            <a:ext cx="6770072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roject Description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5070" y="2244533"/>
            <a:ext cx="8604305" cy="855586"/>
            <a:chOff x="0" y="0"/>
            <a:chExt cx="2266154" cy="22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6154" cy="225340"/>
            </a:xfrm>
            <a:custGeom>
              <a:avLst/>
              <a:gdLst/>
              <a:ahLst/>
              <a:cxnLst/>
              <a:rect r="r" b="b" t="t" l="l"/>
              <a:pathLst>
                <a:path h="225340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213643"/>
                  </a:lnTo>
                  <a:cubicBezTo>
                    <a:pt x="2266154" y="216745"/>
                    <a:pt x="2264922" y="219720"/>
                    <a:pt x="2262728" y="221914"/>
                  </a:cubicBezTo>
                  <a:cubicBezTo>
                    <a:pt x="2260535" y="224107"/>
                    <a:pt x="2257559" y="225340"/>
                    <a:pt x="2254457" y="225340"/>
                  </a:cubicBezTo>
                  <a:lnTo>
                    <a:pt x="11697" y="225340"/>
                  </a:lnTo>
                  <a:cubicBezTo>
                    <a:pt x="8595" y="225340"/>
                    <a:pt x="5620" y="224107"/>
                    <a:pt x="3426" y="221914"/>
                  </a:cubicBezTo>
                  <a:cubicBezTo>
                    <a:pt x="1232" y="219720"/>
                    <a:pt x="0" y="216745"/>
                    <a:pt x="0" y="213643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266154" cy="187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46306" y="2316445"/>
            <a:ext cx="8341833" cy="66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</a:t>
            </a:r>
          </a:p>
          <a:p>
            <a:pPr algn="l">
              <a:lnSpc>
                <a:spcPts val="2733"/>
              </a:lnSpc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Virtual Care Assistant from home : predict patient status from vitals &amp; text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5070" y="5368836"/>
            <a:ext cx="8604305" cy="1975619"/>
            <a:chOff x="0" y="0"/>
            <a:chExt cx="2266154" cy="5203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66154" cy="520328"/>
            </a:xfrm>
            <a:custGeom>
              <a:avLst/>
              <a:gdLst/>
              <a:ahLst/>
              <a:cxnLst/>
              <a:rect r="r" b="b" t="t" l="l"/>
              <a:pathLst>
                <a:path h="520328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508631"/>
                  </a:lnTo>
                  <a:cubicBezTo>
                    <a:pt x="2266154" y="511733"/>
                    <a:pt x="2264922" y="514708"/>
                    <a:pt x="2262728" y="516902"/>
                  </a:cubicBezTo>
                  <a:cubicBezTo>
                    <a:pt x="2260535" y="519095"/>
                    <a:pt x="2257559" y="520328"/>
                    <a:pt x="2254457" y="520328"/>
                  </a:cubicBezTo>
                  <a:lnTo>
                    <a:pt x="11697" y="520328"/>
                  </a:lnTo>
                  <a:cubicBezTo>
                    <a:pt x="8595" y="520328"/>
                    <a:pt x="5620" y="519095"/>
                    <a:pt x="3426" y="516902"/>
                  </a:cubicBezTo>
                  <a:cubicBezTo>
                    <a:pt x="1232" y="514708"/>
                    <a:pt x="0" y="511733"/>
                    <a:pt x="0" y="508631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2266154" cy="482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46306" y="5457545"/>
            <a:ext cx="8229122" cy="16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Synthetic data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620 patient-episodes (HR, SpO₂, Temp, RR + free text)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Preprocessing: impute &amp; normalize vitals, TF-IDF &amp; RandomForest or BERT embeddings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15070" y="7658780"/>
            <a:ext cx="8604305" cy="1889375"/>
            <a:chOff x="0" y="0"/>
            <a:chExt cx="2266154" cy="497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66154" cy="497613"/>
            </a:xfrm>
            <a:custGeom>
              <a:avLst/>
              <a:gdLst/>
              <a:ahLst/>
              <a:cxnLst/>
              <a:rect r="r" b="b" t="t" l="l"/>
              <a:pathLst>
                <a:path h="497613" w="2266154">
                  <a:moveTo>
                    <a:pt x="11697" y="0"/>
                  </a:moveTo>
                  <a:lnTo>
                    <a:pt x="2254457" y="0"/>
                  </a:lnTo>
                  <a:cubicBezTo>
                    <a:pt x="2260917" y="0"/>
                    <a:pt x="2266154" y="5237"/>
                    <a:pt x="2266154" y="11697"/>
                  </a:cubicBezTo>
                  <a:lnTo>
                    <a:pt x="2266154" y="485916"/>
                  </a:lnTo>
                  <a:cubicBezTo>
                    <a:pt x="2266154" y="489018"/>
                    <a:pt x="2264922" y="491994"/>
                    <a:pt x="2262728" y="494187"/>
                  </a:cubicBezTo>
                  <a:cubicBezTo>
                    <a:pt x="2260535" y="496381"/>
                    <a:pt x="2257559" y="497613"/>
                    <a:pt x="2254457" y="497613"/>
                  </a:cubicBezTo>
                  <a:lnTo>
                    <a:pt x="11697" y="497613"/>
                  </a:lnTo>
                  <a:cubicBezTo>
                    <a:pt x="8595" y="497613"/>
                    <a:pt x="5620" y="496381"/>
                    <a:pt x="3426" y="494187"/>
                  </a:cubicBezTo>
                  <a:cubicBezTo>
                    <a:pt x="1232" y="491994"/>
                    <a:pt x="0" y="489018"/>
                    <a:pt x="0" y="485916"/>
                  </a:cubicBezTo>
                  <a:lnTo>
                    <a:pt x="0" y="11697"/>
                  </a:lnTo>
                  <a:cubicBezTo>
                    <a:pt x="0" y="8595"/>
                    <a:pt x="1232" y="5620"/>
                    <a:pt x="3426" y="3426"/>
                  </a:cubicBezTo>
                  <a:cubicBezTo>
                    <a:pt x="5620" y="1232"/>
                    <a:pt x="8595" y="0"/>
                    <a:pt x="11697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2266154" cy="45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6306" y="7912118"/>
            <a:ext cx="4810656" cy="135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Stratified 5-fold CV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Metrics: Accuracy, Macro-F1 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Baseline vs. 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ep-Learning comparison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2685" y="1671000"/>
          <a:ext cx="17402629" cy="7611751"/>
        </p:xfrm>
        <a:graphic>
          <a:graphicData uri="http://schemas.openxmlformats.org/drawingml/2006/table">
            <a:tbl>
              <a:tblPr/>
              <a:tblGrid>
                <a:gridCol w="3885099"/>
                <a:gridCol w="2587674"/>
                <a:gridCol w="2782985"/>
                <a:gridCol w="1862231"/>
                <a:gridCol w="6284640"/>
              </a:tblGrid>
              <a:tr h="117012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Source / Title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Approach /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Data (size)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“Deep learning for early warning of inpatient deterioration”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(Nature Digit. Med., 2021)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https://did.li/1otx5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LSTM with attention on vital-sign time-series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2,100 patient episodes (minute-by-minute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AUC, Macro-F1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AUC 0.87, Macro-F1 0.71; attention maps showed SpO₂ drops and HR spikes as strongest early-warning signals; model predicts deterioration up to 12 h in advance.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“Fusion of clinical notes and vitals using BERT + MLP”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(J. Gen. Intern. Med., 2023)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https://did.li/fAVaa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BERT encoder on free-text notes + MLP head for 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800 home-hospitalization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Accuracy, Precision, Recall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 0.76; Precision 0.74; Recall 0.72; text+vitals fusion improved Macro-F1 by 8 pp over vitals-only baseline; ablation confirmed synergy of both modalities.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“Combining vital signs and free-text for deterioration detection”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(PMC, 2019)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https://did.li/dR7CN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TF-IDF vectorization on clinical notes + 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1,200 inpatient stays (notes +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ROC-AUC, Sensitivity, 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ROC-AUC 0.79; Sensitivity 0.81; Specificity 0.75; top predictive text tokens included “pain,” “breathlessness,” “fatigue”; combining features outperformed single-modality.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72629" y="266680"/>
            <a:ext cx="3122961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rior Art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66327"/>
            <a:ext cx="12305229" cy="7697470"/>
            <a:chOff x="0" y="0"/>
            <a:chExt cx="3240883" cy="2027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0883" cy="2027317"/>
            </a:xfrm>
            <a:custGeom>
              <a:avLst/>
              <a:gdLst/>
              <a:ahLst/>
              <a:cxnLst/>
              <a:rect r="r" b="b" t="t" l="l"/>
              <a:pathLst>
                <a:path h="2027317" w="3240883">
                  <a:moveTo>
                    <a:pt x="8179" y="0"/>
                  </a:moveTo>
                  <a:lnTo>
                    <a:pt x="3232704" y="0"/>
                  </a:lnTo>
                  <a:cubicBezTo>
                    <a:pt x="3234873" y="0"/>
                    <a:pt x="3236954" y="862"/>
                    <a:pt x="3238488" y="2396"/>
                  </a:cubicBezTo>
                  <a:cubicBezTo>
                    <a:pt x="3240021" y="3929"/>
                    <a:pt x="3240883" y="6010"/>
                    <a:pt x="3240883" y="8179"/>
                  </a:cubicBezTo>
                  <a:lnTo>
                    <a:pt x="3240883" y="2019138"/>
                  </a:lnTo>
                  <a:cubicBezTo>
                    <a:pt x="3240883" y="2021307"/>
                    <a:pt x="3240021" y="2023388"/>
                    <a:pt x="3238488" y="2024922"/>
                  </a:cubicBezTo>
                  <a:cubicBezTo>
                    <a:pt x="3236954" y="2026455"/>
                    <a:pt x="3234873" y="2027317"/>
                    <a:pt x="3232704" y="2027317"/>
                  </a:cubicBezTo>
                  <a:lnTo>
                    <a:pt x="8179" y="2027317"/>
                  </a:lnTo>
                  <a:cubicBezTo>
                    <a:pt x="6010" y="2027317"/>
                    <a:pt x="3929" y="2026455"/>
                    <a:pt x="2396" y="2024922"/>
                  </a:cubicBezTo>
                  <a:cubicBezTo>
                    <a:pt x="862" y="2023388"/>
                    <a:pt x="0" y="2021307"/>
                    <a:pt x="0" y="2019138"/>
                  </a:cubicBezTo>
                  <a:lnTo>
                    <a:pt x="0" y="8179"/>
                  </a:lnTo>
                  <a:cubicBezTo>
                    <a:pt x="0" y="6010"/>
                    <a:pt x="862" y="3929"/>
                    <a:pt x="2396" y="2396"/>
                  </a:cubicBezTo>
                  <a:cubicBezTo>
                    <a:pt x="3929" y="862"/>
                    <a:pt x="6010" y="0"/>
                    <a:pt x="817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240883" cy="198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139649" y="4607440"/>
            <a:ext cx="2086777" cy="536060"/>
          </a:xfrm>
          <a:custGeom>
            <a:avLst/>
            <a:gdLst/>
            <a:ahLst/>
            <a:cxnLst/>
            <a:rect r="r" b="b" t="t" l="l"/>
            <a:pathLst>
              <a:path h="536060" w="2086777">
                <a:moveTo>
                  <a:pt x="0" y="0"/>
                </a:moveTo>
                <a:lnTo>
                  <a:pt x="2086777" y="0"/>
                </a:lnTo>
                <a:lnTo>
                  <a:pt x="2086777" y="536060"/>
                </a:lnTo>
                <a:lnTo>
                  <a:pt x="0" y="53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33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71417" y="2051403"/>
            <a:ext cx="10300232" cy="710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 of Existing Market Solutions: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urrent Health (USA)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 remote monitoring platform that combines wearable sensors and patient-reported data to detect early clinical deterioration.  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currenthealth.com"/>
              </a:rPr>
              <a:t>www.c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www.currenthealth.com"/>
              </a:rPr>
              <a:t>urrenthealth.com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Datos Health (Israel)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Automated remote‐care system integrating physiological signals and patient self-reports to personalize treatment plans using AI. </a:t>
            </a:r>
            <a:r>
              <a:rPr lang="en-US" sz="1871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www.datos-health.com"/>
              </a:rPr>
              <a:t>www.datos-health.com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Approach: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Active, Proactive Classification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Real-time prediction of patient status (Stable / Improving / Deteriorating), not just passive monitoring.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Fusion of Free-Text Reports &amp; Vitals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Applying NLP to unstructured patient complaints and descriptions alongside physiological measurements.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 Decision Support Focus</a:t>
            </a:r>
          </a:p>
          <a:p>
            <a:pPr algn="l" marL="404117" indent="-202059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Prioritizing patients who need immediate intervention and aiding medical teams on the ground with rapid, data-driven decisions.</a:t>
            </a:r>
          </a:p>
          <a:p>
            <a:pPr algn="l">
              <a:lnSpc>
                <a:spcPts val="28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24644" y="3229133"/>
            <a:ext cx="2301782" cy="477879"/>
          </a:xfrm>
          <a:custGeom>
            <a:avLst/>
            <a:gdLst/>
            <a:ahLst/>
            <a:cxnLst/>
            <a:rect r="r" b="b" t="t" l="l"/>
            <a:pathLst>
              <a:path h="477879" w="2301782">
                <a:moveTo>
                  <a:pt x="0" y="0"/>
                </a:moveTo>
                <a:lnTo>
                  <a:pt x="2301782" y="0"/>
                </a:lnTo>
                <a:lnTo>
                  <a:pt x="2301782" y="477878"/>
                </a:lnTo>
                <a:lnTo>
                  <a:pt x="0" y="477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71417" y="971550"/>
            <a:ext cx="6141625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Market Solutions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3648389" y="5958646"/>
            <a:ext cx="4392241" cy="4328354"/>
          </a:xfrm>
          <a:custGeom>
            <a:avLst/>
            <a:gdLst/>
            <a:ahLst/>
            <a:cxnLst/>
            <a:rect r="r" b="b" t="t" l="l"/>
            <a:pathLst>
              <a:path h="4328354" w="4392241">
                <a:moveTo>
                  <a:pt x="4392241" y="0"/>
                </a:moveTo>
                <a:lnTo>
                  <a:pt x="0" y="0"/>
                </a:lnTo>
                <a:lnTo>
                  <a:pt x="0" y="4328354"/>
                </a:lnTo>
                <a:lnTo>
                  <a:pt x="4392241" y="4328354"/>
                </a:lnTo>
                <a:lnTo>
                  <a:pt x="43922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37834" y="879112"/>
            <a:ext cx="1091984" cy="1032422"/>
          </a:xfrm>
          <a:custGeom>
            <a:avLst/>
            <a:gdLst/>
            <a:ahLst/>
            <a:cxnLst/>
            <a:rect r="r" b="b" t="t" l="l"/>
            <a:pathLst>
              <a:path h="1032422" w="1091984">
                <a:moveTo>
                  <a:pt x="0" y="0"/>
                </a:moveTo>
                <a:lnTo>
                  <a:pt x="1091984" y="0"/>
                </a:lnTo>
                <a:lnTo>
                  <a:pt x="1091984" y="1032421"/>
                </a:lnTo>
                <a:lnTo>
                  <a:pt x="0" y="1032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3754" y="3913196"/>
            <a:ext cx="3814887" cy="3759398"/>
          </a:xfrm>
          <a:custGeom>
            <a:avLst/>
            <a:gdLst/>
            <a:ahLst/>
            <a:cxnLst/>
            <a:rect r="r" b="b" t="t" l="l"/>
            <a:pathLst>
              <a:path h="3759398" w="3814887">
                <a:moveTo>
                  <a:pt x="0" y="0"/>
                </a:moveTo>
                <a:lnTo>
                  <a:pt x="3814888" y="0"/>
                </a:lnTo>
                <a:lnTo>
                  <a:pt x="3814888" y="3759398"/>
                </a:lnTo>
                <a:lnTo>
                  <a:pt x="0" y="3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8413" y="1650048"/>
            <a:ext cx="6114785" cy="4382884"/>
            <a:chOff x="0" y="0"/>
            <a:chExt cx="1610478" cy="11543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15026" y="153188"/>
            <a:ext cx="2789882" cy="121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3"/>
              </a:lnSpc>
            </a:pP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457" y="1793460"/>
            <a:ext cx="5947742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1.Preprocessing: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t: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home-hospitalization episodes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issi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(me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dian)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nso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(medi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er) &amp;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tli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(e.g.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HR &lt;40 or &gt;180, SpO₂ &lt;80)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Normalize with StandardScaler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Lowercase, strip punctuation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&amp; stopwords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 A: TF-IDF vectorization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 B: extract contextual embeddings (e.g. BERT)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58413" y="6349518"/>
            <a:ext cx="6114785" cy="3209964"/>
            <a:chOff x="0" y="0"/>
            <a:chExt cx="1610478" cy="8454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5457" y="6482332"/>
            <a:ext cx="5001163" cy="289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2.Labeling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ormal (~60%)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Improvement (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~25%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ion (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~15%)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cor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tus 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fy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569198" y="1650048"/>
            <a:ext cx="6114785" cy="4382884"/>
            <a:chOff x="0" y="0"/>
            <a:chExt cx="1610478" cy="1154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47608" y="1793460"/>
            <a:ext cx="5349170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3.Model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Comparison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Vitals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-o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nly (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gis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andom For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→ Log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istic Reg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ressi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ozen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bedd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→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om Fo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[TF-IDF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Vital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] → Rand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 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p-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 Fus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Fine-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ERT 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 MLP he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atur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1569198" y="6349518"/>
            <a:ext cx="6114785" cy="3209964"/>
            <a:chOff x="0" y="0"/>
            <a:chExt cx="1610478" cy="8454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747608" y="6524209"/>
            <a:ext cx="4639236" cy="224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4.Ev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aluation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ied 5-f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CV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etri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cy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|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acro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-F1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| 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Abl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ation st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ie</a:t>
            </a:r>
            <a:r>
              <a:rPr lang="en-US" b="true" sz="17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ls-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onl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mb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alit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707724">
            <a:off x="6059604" y="8848957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91279" y="128809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3" y="0"/>
                </a:lnTo>
                <a:lnTo>
                  <a:pt x="1059293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646" y="1507077"/>
            <a:ext cx="4210419" cy="5652336"/>
            <a:chOff x="0" y="0"/>
            <a:chExt cx="1108917" cy="1488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917" cy="1488681"/>
            </a:xfrm>
            <a:custGeom>
              <a:avLst/>
              <a:gdLst/>
              <a:ahLst/>
              <a:cxnLst/>
              <a:rect r="r" b="b" t="t" l="l"/>
              <a:pathLst>
                <a:path h="1488681" w="1108917">
                  <a:moveTo>
                    <a:pt x="23904" y="0"/>
                  </a:moveTo>
                  <a:lnTo>
                    <a:pt x="1085013" y="0"/>
                  </a:lnTo>
                  <a:cubicBezTo>
                    <a:pt x="1098215" y="0"/>
                    <a:pt x="1108917" y="10702"/>
                    <a:pt x="1108917" y="23904"/>
                  </a:cubicBezTo>
                  <a:lnTo>
                    <a:pt x="1108917" y="1464777"/>
                  </a:lnTo>
                  <a:cubicBezTo>
                    <a:pt x="1108917" y="1477979"/>
                    <a:pt x="1098215" y="1488681"/>
                    <a:pt x="1085013" y="1488681"/>
                  </a:cubicBezTo>
                  <a:lnTo>
                    <a:pt x="23904" y="1488681"/>
                  </a:lnTo>
                  <a:cubicBezTo>
                    <a:pt x="10702" y="1488681"/>
                    <a:pt x="0" y="1477979"/>
                    <a:pt x="0" y="1464777"/>
                  </a:cubicBezTo>
                  <a:lnTo>
                    <a:pt x="0" y="23904"/>
                  </a:lnTo>
                  <a:cubicBezTo>
                    <a:pt x="0" y="10702"/>
                    <a:pt x="10702" y="0"/>
                    <a:pt x="2390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108917" cy="1450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07724">
            <a:off x="465134" y="6750069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474089" y="1507077"/>
            <a:ext cx="5143077" cy="5652336"/>
            <a:chOff x="0" y="0"/>
            <a:chExt cx="1354555" cy="14886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4555" cy="1488681"/>
            </a:xfrm>
            <a:custGeom>
              <a:avLst/>
              <a:gdLst/>
              <a:ahLst/>
              <a:cxnLst/>
              <a:rect r="r" b="b" t="t" l="l"/>
              <a:pathLst>
                <a:path h="1488681" w="1354555">
                  <a:moveTo>
                    <a:pt x="19569" y="0"/>
                  </a:moveTo>
                  <a:lnTo>
                    <a:pt x="1334986" y="0"/>
                  </a:lnTo>
                  <a:cubicBezTo>
                    <a:pt x="1345794" y="0"/>
                    <a:pt x="1354555" y="8761"/>
                    <a:pt x="1354555" y="19569"/>
                  </a:cubicBezTo>
                  <a:lnTo>
                    <a:pt x="1354555" y="1469112"/>
                  </a:lnTo>
                  <a:cubicBezTo>
                    <a:pt x="1354555" y="1479920"/>
                    <a:pt x="1345794" y="1488681"/>
                    <a:pt x="1334986" y="1488681"/>
                  </a:cubicBezTo>
                  <a:lnTo>
                    <a:pt x="19569" y="1488681"/>
                  </a:lnTo>
                  <a:cubicBezTo>
                    <a:pt x="8761" y="1488681"/>
                    <a:pt x="0" y="1479920"/>
                    <a:pt x="0" y="1469112"/>
                  </a:cubicBezTo>
                  <a:lnTo>
                    <a:pt x="0" y="19569"/>
                  </a:lnTo>
                  <a:cubicBezTo>
                    <a:pt x="0" y="8761"/>
                    <a:pt x="8761" y="0"/>
                    <a:pt x="1956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54555" cy="1450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98094" y="1507077"/>
            <a:ext cx="7401967" cy="4052577"/>
          </a:xfrm>
          <a:custGeom>
            <a:avLst/>
            <a:gdLst/>
            <a:ahLst/>
            <a:cxnLst/>
            <a:rect r="r" b="b" t="t" l="l"/>
            <a:pathLst>
              <a:path h="4052577" w="7401967">
                <a:moveTo>
                  <a:pt x="0" y="0"/>
                </a:moveTo>
                <a:lnTo>
                  <a:pt x="7401966" y="0"/>
                </a:lnTo>
                <a:lnTo>
                  <a:pt x="7401966" y="4052577"/>
                </a:lnTo>
                <a:lnTo>
                  <a:pt x="0" y="4052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4065" y="206303"/>
            <a:ext cx="8250667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Explorat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&amp; Baseline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944" y="1737633"/>
            <a:ext cx="3747823" cy="483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Exploration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Label distribution: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Normal: 60%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Improvement: 25%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Deterioration: 15%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Vitals (mean ± std):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HR: 74 ± 15 bpm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SpO₂: 96 ± 2 %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Temp: 36.8 ± 0.4 °C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Mean: 55 ± 18 yrs, peak 30–60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 insights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WordCloud tokens: “pain”, “breath”, “chest”, “tired”</a:t>
            </a:r>
          </a:p>
          <a:p>
            <a:pPr algn="l">
              <a:lnSpc>
                <a:spcPts val="25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749646" y="1737633"/>
            <a:ext cx="4583039" cy="548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Baseline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</a:t>
            </a: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atures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Standardized vitals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TF-IDF(500 features) on patient complaints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(class_weight=balanced)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Stratified 5-fold CV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 = 0.68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Macro-F1 = 0.53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Takeaway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aseline provides a simple reference—shows clear room for improvement with advanced fusion models.</a:t>
            </a:r>
          </a:p>
          <a:p>
            <a:pPr algn="l">
              <a:lnSpc>
                <a:spcPts val="255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49942" y="5709404"/>
            <a:ext cx="5646327" cy="4309757"/>
          </a:xfrm>
          <a:custGeom>
            <a:avLst/>
            <a:gdLst/>
            <a:ahLst/>
            <a:cxnLst/>
            <a:rect r="r" b="b" t="t" l="l"/>
            <a:pathLst>
              <a:path h="4309757" w="5646327">
                <a:moveTo>
                  <a:pt x="0" y="0"/>
                </a:moveTo>
                <a:lnTo>
                  <a:pt x="5646328" y="0"/>
                </a:lnTo>
                <a:lnTo>
                  <a:pt x="5646328" y="4309757"/>
                </a:lnTo>
                <a:lnTo>
                  <a:pt x="0" y="4309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6DBF93"/>
            </a:solidFill>
            <a:prstDash val="solid"/>
            <a:miter/>
          </a:ln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7724">
            <a:off x="12872818" y="492910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003" y="3354910"/>
            <a:ext cx="5188784" cy="4225542"/>
          </a:xfrm>
          <a:custGeom>
            <a:avLst/>
            <a:gdLst/>
            <a:ahLst/>
            <a:cxnLst/>
            <a:rect r="r" b="b" t="t" l="l"/>
            <a:pathLst>
              <a:path h="4225542" w="5188784">
                <a:moveTo>
                  <a:pt x="0" y="0"/>
                </a:moveTo>
                <a:lnTo>
                  <a:pt x="5188784" y="0"/>
                </a:lnTo>
                <a:lnTo>
                  <a:pt x="5188784" y="4225541"/>
                </a:lnTo>
                <a:lnTo>
                  <a:pt x="0" y="4225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90629" y="3354910"/>
            <a:ext cx="5117538" cy="4183812"/>
          </a:xfrm>
          <a:custGeom>
            <a:avLst/>
            <a:gdLst/>
            <a:ahLst/>
            <a:cxnLst/>
            <a:rect r="r" b="b" t="t" l="l"/>
            <a:pathLst>
              <a:path h="4183812" w="5117538">
                <a:moveTo>
                  <a:pt x="0" y="0"/>
                </a:moveTo>
                <a:lnTo>
                  <a:pt x="5117538" y="0"/>
                </a:lnTo>
                <a:lnTo>
                  <a:pt x="5117538" y="4183812"/>
                </a:lnTo>
                <a:lnTo>
                  <a:pt x="0" y="418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585" y="3354910"/>
            <a:ext cx="5522121" cy="4225542"/>
          </a:xfrm>
          <a:custGeom>
            <a:avLst/>
            <a:gdLst/>
            <a:ahLst/>
            <a:cxnLst/>
            <a:rect r="r" b="b" t="t" l="l"/>
            <a:pathLst>
              <a:path h="4225542" w="5522121">
                <a:moveTo>
                  <a:pt x="0" y="0"/>
                </a:moveTo>
                <a:lnTo>
                  <a:pt x="5522121" y="0"/>
                </a:lnTo>
                <a:lnTo>
                  <a:pt x="5522121" y="4225541"/>
                </a:lnTo>
                <a:lnTo>
                  <a:pt x="0" y="422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24065" y="206303"/>
            <a:ext cx="8250667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Explorat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&amp; Baseline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14881">
            <a:off x="3697701" y="83078"/>
            <a:ext cx="757162" cy="1440966"/>
          </a:xfrm>
          <a:custGeom>
            <a:avLst/>
            <a:gdLst/>
            <a:ahLst/>
            <a:cxnLst/>
            <a:rect r="r" b="b" t="t" l="l"/>
            <a:pathLst>
              <a:path h="1440966" w="757162">
                <a:moveTo>
                  <a:pt x="0" y="0"/>
                </a:moveTo>
                <a:lnTo>
                  <a:pt x="757162" y="0"/>
                </a:lnTo>
                <a:lnTo>
                  <a:pt x="757162" y="1440966"/>
                </a:lnTo>
                <a:lnTo>
                  <a:pt x="0" y="1440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0617" y="2037178"/>
            <a:ext cx="16435203" cy="7544952"/>
            <a:chOff x="0" y="0"/>
            <a:chExt cx="3729660" cy="1712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9660" cy="1712185"/>
            </a:xfrm>
            <a:custGeom>
              <a:avLst/>
              <a:gdLst/>
              <a:ahLst/>
              <a:cxnLst/>
              <a:rect r="r" b="b" t="t" l="l"/>
              <a:pathLst>
                <a:path h="1712185" w="3729660">
                  <a:moveTo>
                    <a:pt x="6124" y="0"/>
                  </a:moveTo>
                  <a:lnTo>
                    <a:pt x="3723536" y="0"/>
                  </a:lnTo>
                  <a:cubicBezTo>
                    <a:pt x="3725160" y="0"/>
                    <a:pt x="3726718" y="645"/>
                    <a:pt x="3727866" y="1794"/>
                  </a:cubicBezTo>
                  <a:cubicBezTo>
                    <a:pt x="3729015" y="2942"/>
                    <a:pt x="3729660" y="4500"/>
                    <a:pt x="3729660" y="6124"/>
                  </a:cubicBezTo>
                  <a:lnTo>
                    <a:pt x="3729660" y="1706061"/>
                  </a:lnTo>
                  <a:cubicBezTo>
                    <a:pt x="3729660" y="1707685"/>
                    <a:pt x="3729015" y="1709243"/>
                    <a:pt x="3727866" y="1710391"/>
                  </a:cubicBezTo>
                  <a:cubicBezTo>
                    <a:pt x="3726718" y="1711540"/>
                    <a:pt x="3725160" y="1712185"/>
                    <a:pt x="3723536" y="1712185"/>
                  </a:cubicBezTo>
                  <a:lnTo>
                    <a:pt x="6124" y="1712185"/>
                  </a:lnTo>
                  <a:cubicBezTo>
                    <a:pt x="4500" y="1712185"/>
                    <a:pt x="2942" y="1711540"/>
                    <a:pt x="1794" y="1710391"/>
                  </a:cubicBezTo>
                  <a:cubicBezTo>
                    <a:pt x="645" y="1709243"/>
                    <a:pt x="0" y="1707685"/>
                    <a:pt x="0" y="1706061"/>
                  </a:cubicBezTo>
                  <a:lnTo>
                    <a:pt x="0" y="6124"/>
                  </a:lnTo>
                  <a:cubicBezTo>
                    <a:pt x="0" y="4500"/>
                    <a:pt x="645" y="2942"/>
                    <a:pt x="1794" y="1794"/>
                  </a:cubicBezTo>
                  <a:cubicBezTo>
                    <a:pt x="2942" y="645"/>
                    <a:pt x="4500" y="0"/>
                    <a:pt x="612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729660" cy="1674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319858">
            <a:off x="338240" y="425687"/>
            <a:ext cx="1816328" cy="1489389"/>
          </a:xfrm>
          <a:custGeom>
            <a:avLst/>
            <a:gdLst/>
            <a:ahLst/>
            <a:cxnLst/>
            <a:rect r="r" b="b" t="t" l="l"/>
            <a:pathLst>
              <a:path h="1489389" w="1816328">
                <a:moveTo>
                  <a:pt x="0" y="0"/>
                </a:moveTo>
                <a:lnTo>
                  <a:pt x="1816328" y="0"/>
                </a:lnTo>
                <a:lnTo>
                  <a:pt x="1816328" y="1489390"/>
                </a:lnTo>
                <a:lnTo>
                  <a:pt x="0" y="148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5826">
            <a:off x="16511742" y="804782"/>
            <a:ext cx="1269296" cy="1534314"/>
          </a:xfrm>
          <a:custGeom>
            <a:avLst/>
            <a:gdLst/>
            <a:ahLst/>
            <a:cxnLst/>
            <a:rect r="r" b="b" t="t" l="l"/>
            <a:pathLst>
              <a:path h="1534314" w="1269296">
                <a:moveTo>
                  <a:pt x="0" y="0"/>
                </a:moveTo>
                <a:lnTo>
                  <a:pt x="1269297" y="0"/>
                </a:lnTo>
                <a:lnTo>
                  <a:pt x="1269297" y="1534314"/>
                </a:lnTo>
                <a:lnTo>
                  <a:pt x="0" y="153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404" y="2143882"/>
            <a:ext cx="12501910" cy="712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Free-text patient reports provide valuable yet noisy information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EDA revealed variability in report length and phrasing.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Introducing more realistic linguistic noise and structure in synthetic data may improve generalization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Traditional models outperformed BERT in this setting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Random Forest + TF-IDF + vitals outperformed the BERT-based model (Macro-F1 ~0.49 vs. ~0.40).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Likely due to limited dataset size and class imbalance.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imbalance negatively affects model performance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Rare classes such as Deterioration saw notably lower F1 scores.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Applying class weights improved results marginally; data augmentation may be necessary.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multimodal fusion is too simplistic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Simple feature concatenation was used.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Future models should explore more advanced fusion techniques: cross-attention, co-training,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or learned joint representations.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Multitask learning could boost both accuracy and relevance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Simultaneous prediction of both status and recommended_action may better reflect clinical   reasoning.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• Could also improve efficiency and robustness in deployment scenarios.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0070" y="530133"/>
            <a:ext cx="10130630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Insights &amp; Recommendat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48314" y="6200498"/>
            <a:ext cx="4822780" cy="4086502"/>
          </a:xfrm>
          <a:custGeom>
            <a:avLst/>
            <a:gdLst/>
            <a:ahLst/>
            <a:cxnLst/>
            <a:rect r="r" b="b" t="t" l="l"/>
            <a:pathLst>
              <a:path h="4086502" w="4822780">
                <a:moveTo>
                  <a:pt x="0" y="0"/>
                </a:moveTo>
                <a:lnTo>
                  <a:pt x="4822780" y="0"/>
                </a:lnTo>
                <a:lnTo>
                  <a:pt x="4822780" y="4086502"/>
                </a:lnTo>
                <a:lnTo>
                  <a:pt x="0" y="408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155" y="0"/>
                  </a:moveTo>
                  <a:lnTo>
                    <a:pt x="4267571" y="0"/>
                  </a:lnTo>
                  <a:cubicBezTo>
                    <a:pt x="4271523" y="0"/>
                    <a:pt x="4274726" y="3203"/>
                    <a:pt x="4274726" y="7155"/>
                  </a:cubicBezTo>
                  <a:lnTo>
                    <a:pt x="4274726" y="2160312"/>
                  </a:lnTo>
                  <a:cubicBezTo>
                    <a:pt x="4274726" y="2162209"/>
                    <a:pt x="4273972" y="2164029"/>
                    <a:pt x="4272630" y="2165371"/>
                  </a:cubicBezTo>
                  <a:cubicBezTo>
                    <a:pt x="4271289" y="2166713"/>
                    <a:pt x="4269468" y="2167467"/>
                    <a:pt x="4267571" y="2167467"/>
                  </a:cubicBezTo>
                  <a:lnTo>
                    <a:pt x="7155" y="2167467"/>
                  </a:lnTo>
                  <a:cubicBezTo>
                    <a:pt x="5257" y="2167467"/>
                    <a:pt x="3437" y="2166713"/>
                    <a:pt x="2096" y="2165371"/>
                  </a:cubicBezTo>
                  <a:cubicBezTo>
                    <a:pt x="754" y="2164029"/>
                    <a:pt x="0" y="2162209"/>
                    <a:pt x="0" y="2160312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19914" y="3664105"/>
            <a:ext cx="7364368" cy="28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 listening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0583" y="485660"/>
            <a:ext cx="6076497" cy="9039417"/>
          </a:xfrm>
          <a:custGeom>
            <a:avLst/>
            <a:gdLst/>
            <a:ahLst/>
            <a:cxnLst/>
            <a:rect r="r" b="b" t="t" l="l"/>
            <a:pathLst>
              <a:path h="9039417" w="6076497">
                <a:moveTo>
                  <a:pt x="0" y="0"/>
                </a:moveTo>
                <a:lnTo>
                  <a:pt x="6076497" y="0"/>
                </a:lnTo>
                <a:lnTo>
                  <a:pt x="6076497" y="9039416"/>
                </a:lnTo>
                <a:lnTo>
                  <a:pt x="0" y="9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DAGmf8jvkxU</dc:identifier>
  <dcterms:modified xsi:type="dcterms:W3CDTF">2011-08-01T06:04:30Z</dcterms:modified>
  <cp:revision>1</cp:revision>
  <dc:title>Green and White Illustrated Healthcare Medical Presentation</dc:title>
</cp:coreProperties>
</file>